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0"/>
  </p:notesMasterIdLst>
  <p:handoutMasterIdLst>
    <p:handoutMasterId r:id="rId11"/>
  </p:handoutMasterIdLst>
  <p:sldIdLst>
    <p:sldId id="256" r:id="rId2"/>
    <p:sldId id="290" r:id="rId3"/>
    <p:sldId id="427" r:id="rId4"/>
    <p:sldId id="308" r:id="rId5"/>
    <p:sldId id="422" r:id="rId6"/>
    <p:sldId id="428" r:id="rId7"/>
    <p:sldId id="443" r:id="rId8"/>
    <p:sldId id="43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9503" autoAdjust="0"/>
  </p:normalViewPr>
  <p:slideViewPr>
    <p:cSldViewPr snapToGrid="0">
      <p:cViewPr varScale="1">
        <p:scale>
          <a:sx n="65" d="100"/>
          <a:sy n="65" d="100"/>
        </p:scale>
        <p:origin x="936" y="66"/>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9/20/2021</a:t>
            </a:fld>
            <a:endParaRPr lang="en-US" dirty="0"/>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dirty="0"/>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9/20/2021</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dirty="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a:t>
            </a:fld>
            <a:endParaRPr lang="en-US" noProof="0" dirty="0"/>
          </a:p>
        </p:txBody>
      </p:sp>
    </p:spTree>
    <p:extLst>
      <p:ext uri="{BB962C8B-B14F-4D97-AF65-F5344CB8AC3E}">
        <p14:creationId xmlns:p14="http://schemas.microsoft.com/office/powerpoint/2010/main" val="2451946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https://www.iotforall.com/8-helpful-everyday-examples-of-artificial-intelligence</a:t>
            </a:r>
          </a:p>
          <a:p>
            <a:r>
              <a:rPr lang="en-GB" dirty="0"/>
              <a:t>https://blog.google/products/maps/</a:t>
            </a:r>
          </a:p>
          <a:p>
            <a:r>
              <a:rPr lang="en-GB" dirty="0"/>
              <a:t>https://pixabay.com/illustrations/chatbot-bot-assistant-support-icon-4071274/</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dirty="0"/>
          </a:p>
        </p:txBody>
      </p:sp>
    </p:spTree>
    <p:extLst>
      <p:ext uri="{BB962C8B-B14F-4D97-AF65-F5344CB8AC3E}">
        <p14:creationId xmlns:p14="http://schemas.microsoft.com/office/powerpoint/2010/main" val="1026994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https://www.iotforall.com/8-helpful-everyday-examples-of-artificial-intelligence</a:t>
            </a:r>
          </a:p>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3</a:t>
            </a:fld>
            <a:endParaRPr lang="en-US" noProof="0" dirty="0"/>
          </a:p>
        </p:txBody>
      </p:sp>
    </p:spTree>
    <p:extLst>
      <p:ext uri="{BB962C8B-B14F-4D97-AF65-F5344CB8AC3E}">
        <p14:creationId xmlns:p14="http://schemas.microsoft.com/office/powerpoint/2010/main" val="3864546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You may want to link this to the CS28 Workbook which discusses pathfinder algorithms such as </a:t>
            </a:r>
            <a:r>
              <a:rPr lang="en-GB" dirty="0" err="1"/>
              <a:t>Dijkstras</a:t>
            </a:r>
            <a:r>
              <a:rPr lang="en-GB" dirty="0"/>
              <a:t>. </a:t>
            </a:r>
          </a:p>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4</a:t>
            </a:fld>
            <a:endParaRPr lang="en-US" noProof="0" dirty="0"/>
          </a:p>
        </p:txBody>
      </p:sp>
    </p:spTree>
    <p:extLst>
      <p:ext uri="{BB962C8B-B14F-4D97-AF65-F5344CB8AC3E}">
        <p14:creationId xmlns:p14="http://schemas.microsoft.com/office/powerpoint/2010/main" val="3125171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Video for Q2: https://www.youtube.com/watch?v=ZwCNG9KFdXs</a:t>
            </a:r>
          </a:p>
          <a:p>
            <a:r>
              <a:rPr lang="en-GB" dirty="0"/>
              <a:t>https://commons.wikimedia.org/wiki/File:Face-id-iphone-x-1080x600.jpg</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5</a:t>
            </a:fld>
            <a:endParaRPr lang="en-US" noProof="0" dirty="0"/>
          </a:p>
        </p:txBody>
      </p:sp>
    </p:spTree>
    <p:extLst>
      <p:ext uri="{BB962C8B-B14F-4D97-AF65-F5344CB8AC3E}">
        <p14:creationId xmlns:p14="http://schemas.microsoft.com/office/powerpoint/2010/main" val="1815669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Video for Q2: https://www.youtube.com/watch?v=ZwCNG9KFdXs</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dirty="0"/>
          </a:p>
        </p:txBody>
      </p:sp>
    </p:spTree>
    <p:extLst>
      <p:ext uri="{BB962C8B-B14F-4D97-AF65-F5344CB8AC3E}">
        <p14:creationId xmlns:p14="http://schemas.microsoft.com/office/powerpoint/2010/main" val="976373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Watch this video after the activity.</a:t>
            </a:r>
          </a:p>
          <a:p>
            <a:r>
              <a:rPr lang="en-GB" dirty="0"/>
              <a:t>https://www.youtube.com/watch?v=HrKzXLgGohA</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3125171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Watch this video after the activity.</a:t>
            </a:r>
          </a:p>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dirty="0"/>
          </a:p>
        </p:txBody>
      </p:sp>
    </p:spTree>
    <p:extLst>
      <p:ext uri="{BB962C8B-B14F-4D97-AF65-F5344CB8AC3E}">
        <p14:creationId xmlns:p14="http://schemas.microsoft.com/office/powerpoint/2010/main" val="15448123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dirty="0"/>
              <a:t>Insert or Drag and Drop your Image</a:t>
            </a:r>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dirty="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dirty="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dirty="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dirty="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dirty="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dirty="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dirty="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dirty="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dirty="0"/>
              <a:t>Insert or Drag and Drop your Image</a:t>
            </a:r>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dirty="0"/>
              <a:t>Add a footer</a:t>
            </a:r>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 </a:t>
            </a:r>
          </a:p>
          <a:p>
            <a:r>
              <a:rPr lang="en-US" noProof="1"/>
              <a:t>The digital world</a:t>
            </a:r>
          </a:p>
          <a:p>
            <a:endParaRPr lang="en-US" noProof="1"/>
          </a:p>
          <a:p>
            <a:r>
              <a:rPr lang="en-US" noProof="1"/>
              <a:t>DT30: Artifical Intelligence</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B1AF38C4-9B34-4D58-8A3D-4FCAA49754EF}"/>
              </a:ext>
            </a:extLst>
          </p:cNvPr>
          <p:cNvPicPr>
            <a:picLocks noGrp="1" noChangeAspect="1"/>
          </p:cNvPicPr>
          <p:nvPr>
            <p:ph type="pic" sz="quarter" idx="10"/>
          </p:nvPr>
        </p:nvPicPr>
        <p:blipFill>
          <a:blip r:embed="rId3"/>
          <a:srcRect l="10984" r="10984"/>
          <a:stretch>
            <a:fillRect/>
          </a:stretch>
        </p:blipFill>
        <p:spPr/>
      </p:pic>
    </p:spTree>
    <p:extLst>
      <p:ext uri="{BB962C8B-B14F-4D97-AF65-F5344CB8AC3E}">
        <p14:creationId xmlns:p14="http://schemas.microsoft.com/office/powerpoint/2010/main" val="473519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67628"/>
            <a:ext cx="11613832" cy="1107996"/>
          </a:xfrm>
          <a:prstGeom prst="rect">
            <a:avLst/>
          </a:prstGeom>
          <a:noFill/>
        </p:spPr>
        <p:txBody>
          <a:bodyPr wrap="square" rtlCol="0">
            <a:spAutoFit/>
          </a:bodyPr>
          <a:lstStyle/>
          <a:p>
            <a:r>
              <a:rPr lang="en-GB" sz="2400" b="1" u="sng" dirty="0">
                <a:latin typeface="+mj-lt"/>
              </a:rPr>
              <a:t>Starter</a:t>
            </a:r>
          </a:p>
          <a:p>
            <a:endParaRPr lang="en-GB" sz="2400" b="1" u="sng" dirty="0">
              <a:latin typeface="+mj-lt"/>
            </a:endParaRPr>
          </a:p>
          <a:p>
            <a:r>
              <a:rPr lang="en-GB" dirty="0">
                <a:latin typeface="+mj-lt"/>
              </a:rPr>
              <a:t>What do all these have in common?</a:t>
            </a:r>
          </a:p>
        </p:txBody>
      </p:sp>
      <p:sp>
        <p:nvSpPr>
          <p:cNvPr id="6" name="TextBox 5">
            <a:extLst>
              <a:ext uri="{FF2B5EF4-FFF2-40B4-BE49-F238E27FC236}">
                <a16:creationId xmlns:a16="http://schemas.microsoft.com/office/drawing/2014/main" id="{4E8ACF8C-B1A3-4BD2-A612-49B9AAD4DF50}"/>
              </a:ext>
            </a:extLst>
          </p:cNvPr>
          <p:cNvSpPr txBox="1"/>
          <p:nvPr/>
        </p:nvSpPr>
        <p:spPr>
          <a:xfrm>
            <a:off x="7462836" y="344627"/>
            <a:ext cx="4556761" cy="830997"/>
          </a:xfrm>
          <a:prstGeom prst="rect">
            <a:avLst/>
          </a:prstGeom>
          <a:noFill/>
        </p:spPr>
        <p:txBody>
          <a:bodyPr wrap="square" rtlCol="0">
            <a:spAutoFit/>
          </a:bodyPr>
          <a:lstStyle/>
          <a:p>
            <a:pPr algn="ctr"/>
            <a:r>
              <a:rPr lang="en-GB" sz="2400" dirty="0">
                <a:latin typeface="+mj-lt"/>
              </a:rPr>
              <a:t>They all use  </a:t>
            </a:r>
            <a:r>
              <a:rPr lang="en-GB" sz="2400" b="1" dirty="0">
                <a:solidFill>
                  <a:srgbClr val="FF0000"/>
                </a:solidFill>
                <a:latin typeface="+mj-lt"/>
              </a:rPr>
              <a:t>AI (Artificial Intelligence) </a:t>
            </a:r>
            <a:r>
              <a:rPr lang="en-GB" sz="2400" b="1" dirty="0">
                <a:latin typeface="+mj-lt"/>
              </a:rPr>
              <a:t>technology</a:t>
            </a:r>
          </a:p>
        </p:txBody>
      </p:sp>
      <p:pic>
        <p:nvPicPr>
          <p:cNvPr id="4" name="Picture 2" descr="Maps | Google Blog">
            <a:extLst>
              <a:ext uri="{FF2B5EF4-FFF2-40B4-BE49-F238E27FC236}">
                <a16:creationId xmlns:a16="http://schemas.microsoft.com/office/drawing/2014/main" id="{2E93AB93-056A-4EE1-9063-AC486AD9CC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2003" y="4015873"/>
            <a:ext cx="1960873" cy="196087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AE685396-FDED-488C-966A-17186141E873}"/>
              </a:ext>
            </a:extLst>
          </p:cNvPr>
          <p:cNvPicPr>
            <a:picLocks noChangeAspect="1"/>
          </p:cNvPicPr>
          <p:nvPr/>
        </p:nvPicPr>
        <p:blipFill>
          <a:blip r:embed="rId4"/>
          <a:stretch>
            <a:fillRect/>
          </a:stretch>
        </p:blipFill>
        <p:spPr>
          <a:xfrm>
            <a:off x="5586943" y="1452623"/>
            <a:ext cx="2195933" cy="1828800"/>
          </a:xfrm>
          <a:prstGeom prst="rect">
            <a:avLst/>
          </a:prstGeom>
        </p:spPr>
      </p:pic>
      <p:pic>
        <p:nvPicPr>
          <p:cNvPr id="9" name="Picture 8">
            <a:extLst>
              <a:ext uri="{FF2B5EF4-FFF2-40B4-BE49-F238E27FC236}">
                <a16:creationId xmlns:a16="http://schemas.microsoft.com/office/drawing/2014/main" id="{6338EE4B-CCDD-42DC-84B2-027423ABBF8B}"/>
              </a:ext>
            </a:extLst>
          </p:cNvPr>
          <p:cNvPicPr>
            <a:picLocks noChangeAspect="1"/>
          </p:cNvPicPr>
          <p:nvPr/>
        </p:nvPicPr>
        <p:blipFill>
          <a:blip r:embed="rId5"/>
          <a:stretch>
            <a:fillRect/>
          </a:stretch>
        </p:blipFill>
        <p:spPr>
          <a:xfrm>
            <a:off x="7995248" y="1452623"/>
            <a:ext cx="3459480" cy="1820779"/>
          </a:xfrm>
          <a:prstGeom prst="rect">
            <a:avLst/>
          </a:prstGeom>
        </p:spPr>
      </p:pic>
      <p:pic>
        <p:nvPicPr>
          <p:cNvPr id="1028" name="Picture 4" descr="Top Search Engines List [Best Web Search Engines Other than Google]">
            <a:extLst>
              <a:ext uri="{FF2B5EF4-FFF2-40B4-BE49-F238E27FC236}">
                <a16:creationId xmlns:a16="http://schemas.microsoft.com/office/drawing/2014/main" id="{D8C60EDA-0600-4384-BF5B-B641A4BDBBB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27703" y="4015873"/>
            <a:ext cx="3427025" cy="180231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hatbot, Bot, Assistant, Support, Icon, Intelligence">
            <a:extLst>
              <a:ext uri="{FF2B5EF4-FFF2-40B4-BE49-F238E27FC236}">
                <a16:creationId xmlns:a16="http://schemas.microsoft.com/office/drawing/2014/main" id="{1A05F865-C86E-4102-812D-3071159B904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8576" r="13218"/>
          <a:stretch/>
        </p:blipFill>
        <p:spPr bwMode="auto">
          <a:xfrm>
            <a:off x="3206796" y="1452623"/>
            <a:ext cx="1960873" cy="182077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5B3EC6BE-2F02-469E-B7F8-189297D3FE87}"/>
              </a:ext>
            </a:extLst>
          </p:cNvPr>
          <p:cNvPicPr>
            <a:picLocks noChangeAspect="1"/>
          </p:cNvPicPr>
          <p:nvPr/>
        </p:nvPicPr>
        <p:blipFill rotWithShape="1">
          <a:blip r:embed="rId8"/>
          <a:srcRect l="11470" r="21863"/>
          <a:stretch/>
        </p:blipFill>
        <p:spPr>
          <a:xfrm>
            <a:off x="3183861" y="3863158"/>
            <a:ext cx="1960873" cy="1960873"/>
          </a:xfrm>
          <a:prstGeom prst="rect">
            <a:avLst/>
          </a:prstGeom>
        </p:spPr>
      </p:pic>
      <p:pic>
        <p:nvPicPr>
          <p:cNvPr id="1032" name="Picture 8" descr="Icon, Social Media, Linkedin, Facebook, Twitter">
            <a:extLst>
              <a:ext uri="{FF2B5EF4-FFF2-40B4-BE49-F238E27FC236}">
                <a16:creationId xmlns:a16="http://schemas.microsoft.com/office/drawing/2014/main" id="{B5F936ED-E55C-4BF1-B8AC-62234BA3B51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2403" y="1281374"/>
            <a:ext cx="2167689" cy="216768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DE7EB2B7-A457-42A5-AEDD-C960C628E609}"/>
              </a:ext>
            </a:extLst>
          </p:cNvPr>
          <p:cNvPicPr>
            <a:picLocks noChangeAspect="1"/>
          </p:cNvPicPr>
          <p:nvPr/>
        </p:nvPicPr>
        <p:blipFill>
          <a:blip r:embed="rId10"/>
          <a:stretch>
            <a:fillRect/>
          </a:stretch>
        </p:blipFill>
        <p:spPr>
          <a:xfrm>
            <a:off x="172403" y="4015873"/>
            <a:ext cx="2357904" cy="1655445"/>
          </a:xfrm>
          <a:prstGeom prst="rect">
            <a:avLst/>
          </a:prstGeom>
        </p:spPr>
      </p:pic>
    </p:spTree>
    <p:extLst>
      <p:ext uri="{BB962C8B-B14F-4D97-AF65-F5344CB8AC3E}">
        <p14:creationId xmlns:p14="http://schemas.microsoft.com/office/powerpoint/2010/main" val="56942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AI in focus – Google Maps</a:t>
            </a:r>
          </a:p>
        </p:txBody>
      </p:sp>
      <p:sp>
        <p:nvSpPr>
          <p:cNvPr id="13" name="Rectangle 12"/>
          <p:cNvSpPr/>
          <p:nvPr/>
        </p:nvSpPr>
        <p:spPr>
          <a:xfrm>
            <a:off x="5349240" y="730063"/>
            <a:ext cx="6642894" cy="370965"/>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5349239" y="1228967"/>
            <a:ext cx="6642893" cy="3129673"/>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must the AI algorithm consider when calculating a route?</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5349239" y="4431638"/>
            <a:ext cx="6642893" cy="229777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Finding specific houses and buildings can be difficult. What does the AI algorithm do to tackle this problem?</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11" name="Rectangle 10">
            <a:extLst>
              <a:ext uri="{FF2B5EF4-FFF2-40B4-BE49-F238E27FC236}">
                <a16:creationId xmlns:a16="http://schemas.microsoft.com/office/drawing/2014/main" id="{837244B0-EDEE-4A62-93BF-41D6765DBBBE}"/>
              </a:ext>
            </a:extLst>
          </p:cNvPr>
          <p:cNvSpPr/>
          <p:nvPr/>
        </p:nvSpPr>
        <p:spPr>
          <a:xfrm>
            <a:off x="199866" y="730063"/>
            <a:ext cx="4988647" cy="119017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Google Maps?</a:t>
            </a:r>
          </a:p>
          <a:p>
            <a:pPr algn="ctr"/>
            <a:r>
              <a:rPr lang="en-GB" dirty="0">
                <a:solidFill>
                  <a:schemeClr val="tx1"/>
                </a:solidFill>
                <a:latin typeface="+mj-lt"/>
              </a:rPr>
              <a:t>Google Maps is an app that allows you to enter a destination and provides you with the most optimal route. </a:t>
            </a:r>
          </a:p>
        </p:txBody>
      </p:sp>
      <p:pic>
        <p:nvPicPr>
          <p:cNvPr id="4" name="Picture 3">
            <a:extLst>
              <a:ext uri="{FF2B5EF4-FFF2-40B4-BE49-F238E27FC236}">
                <a16:creationId xmlns:a16="http://schemas.microsoft.com/office/drawing/2014/main" id="{FA13466E-3B2B-4141-983C-1EA04F33C3C0}"/>
              </a:ext>
            </a:extLst>
          </p:cNvPr>
          <p:cNvPicPr>
            <a:picLocks noChangeAspect="1"/>
          </p:cNvPicPr>
          <p:nvPr/>
        </p:nvPicPr>
        <p:blipFill>
          <a:blip r:embed="rId3"/>
          <a:stretch>
            <a:fillRect/>
          </a:stretch>
        </p:blipFill>
        <p:spPr>
          <a:xfrm>
            <a:off x="199866" y="2683774"/>
            <a:ext cx="4988647" cy="3868009"/>
          </a:xfrm>
          <a:prstGeom prst="rect">
            <a:avLst/>
          </a:prstGeom>
        </p:spPr>
      </p:pic>
    </p:spTree>
    <p:extLst>
      <p:ext uri="{BB962C8B-B14F-4D97-AF65-F5344CB8AC3E}">
        <p14:creationId xmlns:p14="http://schemas.microsoft.com/office/powerpoint/2010/main" val="1677299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AI in focus – Google Maps</a:t>
            </a:r>
          </a:p>
        </p:txBody>
      </p:sp>
      <p:sp>
        <p:nvSpPr>
          <p:cNvPr id="13" name="Rectangle 12"/>
          <p:cNvSpPr/>
          <p:nvPr/>
        </p:nvSpPr>
        <p:spPr>
          <a:xfrm>
            <a:off x="5349240" y="730063"/>
            <a:ext cx="6642894" cy="370965"/>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5349239" y="1111539"/>
            <a:ext cx="6642893" cy="334303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must the AI algorithm consider when calculating a route?</a:t>
            </a:r>
          </a:p>
          <a:p>
            <a:pPr algn="ctr"/>
            <a:endParaRPr lang="en-GB" u="sng" dirty="0">
              <a:solidFill>
                <a:schemeClr val="tx1"/>
              </a:solidFill>
              <a:latin typeface="+mj-lt"/>
            </a:endParaRPr>
          </a:p>
          <a:p>
            <a:pPr algn="ctr"/>
            <a:r>
              <a:rPr lang="en-GB" dirty="0">
                <a:solidFill>
                  <a:schemeClr val="tx1"/>
                </a:solidFill>
                <a:latin typeface="+mj-lt"/>
              </a:rPr>
              <a:t>The application has been taught to better understand and identify traffic. In order to calculate the optimal route, it must consider additional factors such as traffic lights, roadworks, accidents/congestion. As a result, the algorithm will tell the user the exact distance and time to reach their destination based on the contributing factors listed above. It also allows users to view the pictures of their location before getting there, highlight key parts of the route such as heavy traffic, signified by a red line. In most cases, it will find an alternative route that will get you to the intended destination as quickly as possible. </a:t>
            </a: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5349239" y="4431638"/>
            <a:ext cx="6642893" cy="2297774"/>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Finding specific houses and buildings can be difficult. What does the AI algorithm do to tackle this problem?</a:t>
            </a:r>
          </a:p>
          <a:p>
            <a:pPr algn="ctr"/>
            <a:endParaRPr lang="en-GB" u="sng" dirty="0">
              <a:solidFill>
                <a:schemeClr val="tx1"/>
              </a:solidFill>
              <a:latin typeface="+mj-lt"/>
            </a:endParaRPr>
          </a:p>
          <a:p>
            <a:pPr algn="ctr"/>
            <a:r>
              <a:rPr lang="en-GB" dirty="0">
                <a:solidFill>
                  <a:schemeClr val="tx1"/>
                </a:solidFill>
                <a:latin typeface="+mj-lt"/>
              </a:rPr>
              <a:t>The algorithm will use edges of buildings in which the building/house number isn’t clear. These details are fed into a database so they can be identified in the algorithm. As a result, this allows clear visuals of buildings on the map. Users can themselves register their house numbers on street view to make the house easier to find. </a:t>
            </a:r>
          </a:p>
          <a:p>
            <a:pPr algn="ctr"/>
            <a:endParaRPr lang="en-GB" u="sng" dirty="0">
              <a:solidFill>
                <a:schemeClr val="tx1"/>
              </a:solidFill>
              <a:latin typeface="+mj-lt"/>
            </a:endParaRPr>
          </a:p>
        </p:txBody>
      </p:sp>
      <p:sp>
        <p:nvSpPr>
          <p:cNvPr id="11" name="Rectangle 10">
            <a:extLst>
              <a:ext uri="{FF2B5EF4-FFF2-40B4-BE49-F238E27FC236}">
                <a16:creationId xmlns:a16="http://schemas.microsoft.com/office/drawing/2014/main" id="{837244B0-EDEE-4A62-93BF-41D6765DBBBE}"/>
              </a:ext>
            </a:extLst>
          </p:cNvPr>
          <p:cNvSpPr/>
          <p:nvPr/>
        </p:nvSpPr>
        <p:spPr>
          <a:xfrm>
            <a:off x="199866" y="730063"/>
            <a:ext cx="4988647" cy="119017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Google Maps?</a:t>
            </a:r>
          </a:p>
          <a:p>
            <a:pPr algn="ctr"/>
            <a:r>
              <a:rPr lang="en-GB" dirty="0">
                <a:solidFill>
                  <a:schemeClr val="tx1"/>
                </a:solidFill>
                <a:latin typeface="+mj-lt"/>
              </a:rPr>
              <a:t>Google Maps is an app that allows you to enter a destination and provides you with the most optimal route. </a:t>
            </a:r>
          </a:p>
        </p:txBody>
      </p:sp>
      <p:pic>
        <p:nvPicPr>
          <p:cNvPr id="4" name="Picture 3">
            <a:extLst>
              <a:ext uri="{FF2B5EF4-FFF2-40B4-BE49-F238E27FC236}">
                <a16:creationId xmlns:a16="http://schemas.microsoft.com/office/drawing/2014/main" id="{FA13466E-3B2B-4141-983C-1EA04F33C3C0}"/>
              </a:ext>
            </a:extLst>
          </p:cNvPr>
          <p:cNvPicPr>
            <a:picLocks noChangeAspect="1"/>
          </p:cNvPicPr>
          <p:nvPr/>
        </p:nvPicPr>
        <p:blipFill>
          <a:blip r:embed="rId3"/>
          <a:stretch>
            <a:fillRect/>
          </a:stretch>
        </p:blipFill>
        <p:spPr>
          <a:xfrm>
            <a:off x="199866" y="2683774"/>
            <a:ext cx="4988647" cy="3868009"/>
          </a:xfrm>
          <a:prstGeom prst="rect">
            <a:avLst/>
          </a:prstGeom>
        </p:spPr>
      </p:pic>
    </p:spTree>
    <p:extLst>
      <p:ext uri="{BB962C8B-B14F-4D97-AF65-F5344CB8AC3E}">
        <p14:creationId xmlns:p14="http://schemas.microsoft.com/office/powerpoint/2010/main" val="284780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AI in focus – Facial recognition</a:t>
            </a:r>
          </a:p>
        </p:txBody>
      </p:sp>
      <p:sp>
        <p:nvSpPr>
          <p:cNvPr id="13" name="Rectangle 12"/>
          <p:cNvSpPr/>
          <p:nvPr/>
        </p:nvSpPr>
        <p:spPr>
          <a:xfrm>
            <a:off x="5349240" y="730063"/>
            <a:ext cx="6642894" cy="370965"/>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5349239" y="1228967"/>
            <a:ext cx="6642893" cy="258705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does facial recognition technology work?</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5349239" y="3981388"/>
            <a:ext cx="6642893" cy="258705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You’re about to watch a video on the investment electronic companies have made on the use of facial recognition in Smartphones.</a:t>
            </a:r>
          </a:p>
          <a:p>
            <a:pPr algn="ctr"/>
            <a:endParaRPr lang="en-GB" u="sng" dirty="0">
              <a:solidFill>
                <a:schemeClr val="tx1"/>
              </a:solidFill>
              <a:latin typeface="+mj-lt"/>
            </a:endParaRPr>
          </a:p>
          <a:p>
            <a:pPr algn="ctr"/>
            <a:r>
              <a:rPr lang="en-GB" u="sng" dirty="0">
                <a:solidFill>
                  <a:schemeClr val="tx1"/>
                </a:solidFill>
                <a:latin typeface="+mj-lt"/>
              </a:rPr>
              <a:t>Explain which smartphone you think will possess the most stable form of facial recognition technology.</a:t>
            </a:r>
          </a:p>
          <a:p>
            <a:pPr algn="ctr"/>
            <a:endParaRPr lang="en-GB" u="sng" dirty="0">
              <a:solidFill>
                <a:schemeClr val="tx1"/>
              </a:solidFill>
              <a:latin typeface="+mj-lt"/>
            </a:endParaRPr>
          </a:p>
        </p:txBody>
      </p:sp>
      <p:sp>
        <p:nvSpPr>
          <p:cNvPr id="11" name="Rectangle 10">
            <a:extLst>
              <a:ext uri="{FF2B5EF4-FFF2-40B4-BE49-F238E27FC236}">
                <a16:creationId xmlns:a16="http://schemas.microsoft.com/office/drawing/2014/main" id="{837244B0-EDEE-4A62-93BF-41D6765DBBBE}"/>
              </a:ext>
            </a:extLst>
          </p:cNvPr>
          <p:cNvSpPr/>
          <p:nvPr/>
        </p:nvSpPr>
        <p:spPr>
          <a:xfrm>
            <a:off x="199866" y="730063"/>
            <a:ext cx="4988647" cy="23179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meant by facial recognition?</a:t>
            </a:r>
          </a:p>
          <a:p>
            <a:pPr algn="ctr"/>
            <a:r>
              <a:rPr lang="en-GB" dirty="0">
                <a:solidFill>
                  <a:schemeClr val="tx1"/>
                </a:solidFill>
                <a:latin typeface="+mj-lt"/>
              </a:rPr>
              <a:t>Using virtual filters on our face when taking pictures and using face ID for unlocking our phones are two applications of AI that are now part of our daily lives. The former incorporates face detection meaning any human face is identified. The latter uses face recognition through which a specific face is recognised.</a:t>
            </a:r>
          </a:p>
        </p:txBody>
      </p:sp>
      <p:pic>
        <p:nvPicPr>
          <p:cNvPr id="2" name="Picture 1">
            <a:extLst>
              <a:ext uri="{FF2B5EF4-FFF2-40B4-BE49-F238E27FC236}">
                <a16:creationId xmlns:a16="http://schemas.microsoft.com/office/drawing/2014/main" id="{62E02945-5AB0-4950-BA7D-423929594CA7}"/>
              </a:ext>
            </a:extLst>
          </p:cNvPr>
          <p:cNvPicPr>
            <a:picLocks noChangeAspect="1"/>
          </p:cNvPicPr>
          <p:nvPr/>
        </p:nvPicPr>
        <p:blipFill rotWithShape="1">
          <a:blip r:embed="rId3"/>
          <a:srcRect l="18650"/>
          <a:stretch/>
        </p:blipFill>
        <p:spPr>
          <a:xfrm>
            <a:off x="199865" y="3187809"/>
            <a:ext cx="4988648" cy="3435997"/>
          </a:xfrm>
          <a:prstGeom prst="rect">
            <a:avLst/>
          </a:prstGeom>
        </p:spPr>
      </p:pic>
    </p:spTree>
    <p:extLst>
      <p:ext uri="{BB962C8B-B14F-4D97-AF65-F5344CB8AC3E}">
        <p14:creationId xmlns:p14="http://schemas.microsoft.com/office/powerpoint/2010/main" val="2672356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AI in focus – Facial recognition</a:t>
            </a:r>
          </a:p>
        </p:txBody>
      </p:sp>
      <p:sp>
        <p:nvSpPr>
          <p:cNvPr id="13" name="Rectangle 12"/>
          <p:cNvSpPr/>
          <p:nvPr/>
        </p:nvSpPr>
        <p:spPr>
          <a:xfrm>
            <a:off x="5349240" y="730063"/>
            <a:ext cx="6642894" cy="370965"/>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5349239" y="1228967"/>
            <a:ext cx="6642893" cy="2587052"/>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does facial recognition technology work?</a:t>
            </a:r>
          </a:p>
          <a:p>
            <a:pPr algn="ctr"/>
            <a:endParaRPr lang="en-GB" u="sng" dirty="0">
              <a:solidFill>
                <a:schemeClr val="tx1"/>
              </a:solidFill>
              <a:latin typeface="+mj-lt"/>
            </a:endParaRPr>
          </a:p>
          <a:p>
            <a:pPr algn="ctr"/>
            <a:r>
              <a:rPr lang="en-GB" dirty="0">
                <a:solidFill>
                  <a:schemeClr val="tx1"/>
                </a:solidFill>
                <a:latin typeface="+mj-lt"/>
              </a:rPr>
              <a:t>Smart machines are taught to identify facial coordinates that make a square around the face as an area of interest, landmarks (eyes, nose etc..) and alignment (geometric structures). It’s similar to the square box you see when taking an image on a camera. Facial recognition is used for surveillance and security purposes. For example, Gatwick Airport, London, uses face recognition cameras as ID checks before allowing passengers to board the plane.</a:t>
            </a: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5349239" y="3981388"/>
            <a:ext cx="6642893" cy="2587052"/>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You’re about to watch a video on the investment electronic companies have made on the use of facial recognition in Smartphones.</a:t>
            </a:r>
          </a:p>
          <a:p>
            <a:pPr algn="ctr"/>
            <a:endParaRPr lang="en-GB" u="sng" dirty="0">
              <a:solidFill>
                <a:schemeClr val="tx1"/>
              </a:solidFill>
              <a:latin typeface="+mj-lt"/>
            </a:endParaRPr>
          </a:p>
          <a:p>
            <a:pPr algn="ctr"/>
            <a:r>
              <a:rPr lang="en-GB" u="sng" dirty="0">
                <a:solidFill>
                  <a:schemeClr val="tx1"/>
                </a:solidFill>
                <a:latin typeface="+mj-lt"/>
              </a:rPr>
              <a:t>Explain which smartphone you think will possess the most stable form of facial recognition technology.</a:t>
            </a:r>
          </a:p>
          <a:p>
            <a:pPr algn="ctr"/>
            <a:endParaRPr lang="en-GB" u="sng" dirty="0">
              <a:solidFill>
                <a:schemeClr val="tx1"/>
              </a:solidFill>
              <a:latin typeface="+mj-lt"/>
            </a:endParaRPr>
          </a:p>
          <a:p>
            <a:pPr algn="ctr"/>
            <a:r>
              <a:rPr lang="en-GB" dirty="0">
                <a:solidFill>
                  <a:schemeClr val="tx1"/>
                </a:solidFill>
                <a:latin typeface="+mj-lt"/>
              </a:rPr>
              <a:t>The Apple iPhone will be the best because they have a strong foothold in the market and as a result, have the ability to invest heavily  in facial recognition technology.</a:t>
            </a:r>
          </a:p>
        </p:txBody>
      </p:sp>
      <p:sp>
        <p:nvSpPr>
          <p:cNvPr id="11" name="Rectangle 10">
            <a:extLst>
              <a:ext uri="{FF2B5EF4-FFF2-40B4-BE49-F238E27FC236}">
                <a16:creationId xmlns:a16="http://schemas.microsoft.com/office/drawing/2014/main" id="{837244B0-EDEE-4A62-93BF-41D6765DBBBE}"/>
              </a:ext>
            </a:extLst>
          </p:cNvPr>
          <p:cNvSpPr/>
          <p:nvPr/>
        </p:nvSpPr>
        <p:spPr>
          <a:xfrm>
            <a:off x="199866" y="730063"/>
            <a:ext cx="4988647" cy="23179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meant by facial recognition?</a:t>
            </a:r>
          </a:p>
          <a:p>
            <a:pPr algn="ctr"/>
            <a:r>
              <a:rPr lang="en-GB" dirty="0">
                <a:solidFill>
                  <a:schemeClr val="tx1"/>
                </a:solidFill>
                <a:latin typeface="+mj-lt"/>
              </a:rPr>
              <a:t>Using virtual filters on our face when taking pictures and using face ID for unlocking our phones are two applications of AI that are now part of our daily lives. The former incorporates face detection meaning any human face is identified. The latter uses face recognition through which a specific face is recognised.</a:t>
            </a:r>
          </a:p>
        </p:txBody>
      </p:sp>
      <p:pic>
        <p:nvPicPr>
          <p:cNvPr id="8" name="Picture 7">
            <a:extLst>
              <a:ext uri="{FF2B5EF4-FFF2-40B4-BE49-F238E27FC236}">
                <a16:creationId xmlns:a16="http://schemas.microsoft.com/office/drawing/2014/main" id="{DBB96F26-AD45-48ED-84AE-304119880293}"/>
              </a:ext>
            </a:extLst>
          </p:cNvPr>
          <p:cNvPicPr>
            <a:picLocks noChangeAspect="1"/>
          </p:cNvPicPr>
          <p:nvPr/>
        </p:nvPicPr>
        <p:blipFill rotWithShape="1">
          <a:blip r:embed="rId3"/>
          <a:srcRect l="18650"/>
          <a:stretch/>
        </p:blipFill>
        <p:spPr>
          <a:xfrm>
            <a:off x="199865" y="3187809"/>
            <a:ext cx="4988648" cy="3435997"/>
          </a:xfrm>
          <a:prstGeom prst="rect">
            <a:avLst/>
          </a:prstGeom>
        </p:spPr>
      </p:pic>
    </p:spTree>
    <p:extLst>
      <p:ext uri="{BB962C8B-B14F-4D97-AF65-F5344CB8AC3E}">
        <p14:creationId xmlns:p14="http://schemas.microsoft.com/office/powerpoint/2010/main" val="1888921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AI in Medicine</a:t>
            </a:r>
          </a:p>
        </p:txBody>
      </p:sp>
      <p:sp>
        <p:nvSpPr>
          <p:cNvPr id="13" name="Rectangle 12"/>
          <p:cNvSpPr/>
          <p:nvPr/>
        </p:nvSpPr>
        <p:spPr>
          <a:xfrm>
            <a:off x="5349240" y="730063"/>
            <a:ext cx="6642894" cy="370965"/>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5349239" y="1228967"/>
            <a:ext cx="6642893" cy="32211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could doctors use machine learning to aid early diagnosis of knee osteoarthritis?</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5349239" y="4578019"/>
            <a:ext cx="6642893" cy="214282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a:t>
            </a:r>
            <a:r>
              <a:rPr lang="en-GB" b="1" u="sng" dirty="0">
                <a:solidFill>
                  <a:schemeClr val="tx1"/>
                </a:solidFill>
                <a:latin typeface="+mj-lt"/>
              </a:rPr>
              <a:t>one</a:t>
            </a:r>
            <a:r>
              <a:rPr lang="en-GB" u="sng" dirty="0">
                <a:solidFill>
                  <a:schemeClr val="tx1"/>
                </a:solidFill>
                <a:latin typeface="+mj-lt"/>
              </a:rPr>
              <a:t> benefit and </a:t>
            </a:r>
            <a:r>
              <a:rPr lang="en-GB" b="1" u="sng" dirty="0">
                <a:solidFill>
                  <a:schemeClr val="tx1"/>
                </a:solidFill>
                <a:latin typeface="+mj-lt"/>
              </a:rPr>
              <a:t>one</a:t>
            </a:r>
            <a:r>
              <a:rPr lang="en-GB" u="sng" dirty="0">
                <a:solidFill>
                  <a:schemeClr val="tx1"/>
                </a:solidFill>
                <a:latin typeface="+mj-lt"/>
              </a:rPr>
              <a:t> drawback to the continued use of machine learning to help with early diagnosis.</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11" name="Rectangle 10">
            <a:extLst>
              <a:ext uri="{FF2B5EF4-FFF2-40B4-BE49-F238E27FC236}">
                <a16:creationId xmlns:a16="http://schemas.microsoft.com/office/drawing/2014/main" id="{837244B0-EDEE-4A62-93BF-41D6765DBBBE}"/>
              </a:ext>
            </a:extLst>
          </p:cNvPr>
          <p:cNvSpPr/>
          <p:nvPr/>
        </p:nvSpPr>
        <p:spPr>
          <a:xfrm>
            <a:off x="199866" y="730063"/>
            <a:ext cx="4627245" cy="20893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Knee osteoarthritis</a:t>
            </a:r>
          </a:p>
          <a:p>
            <a:pPr algn="ctr"/>
            <a:r>
              <a:rPr lang="en-GB" dirty="0">
                <a:solidFill>
                  <a:schemeClr val="tx1"/>
                </a:solidFill>
                <a:latin typeface="+mj-lt"/>
              </a:rPr>
              <a:t>This occurs when the cartilage in the knee gradually wears away which means the joints (bones) end up rubbing together, as seen below. The problem with this is that this cannot be diagnosed until the damage occurs, meaning it’s too late.</a:t>
            </a:r>
          </a:p>
        </p:txBody>
      </p:sp>
      <p:pic>
        <p:nvPicPr>
          <p:cNvPr id="3" name="Picture 2">
            <a:extLst>
              <a:ext uri="{FF2B5EF4-FFF2-40B4-BE49-F238E27FC236}">
                <a16:creationId xmlns:a16="http://schemas.microsoft.com/office/drawing/2014/main" id="{33F269AB-8BCB-498C-8349-9F0B2BB0EBEA}"/>
              </a:ext>
            </a:extLst>
          </p:cNvPr>
          <p:cNvPicPr>
            <a:picLocks noChangeAspect="1"/>
          </p:cNvPicPr>
          <p:nvPr/>
        </p:nvPicPr>
        <p:blipFill>
          <a:blip r:embed="rId3"/>
          <a:stretch>
            <a:fillRect/>
          </a:stretch>
        </p:blipFill>
        <p:spPr>
          <a:xfrm>
            <a:off x="199866" y="3033816"/>
            <a:ext cx="4627245" cy="3455010"/>
          </a:xfrm>
          <a:prstGeom prst="rect">
            <a:avLst/>
          </a:prstGeom>
        </p:spPr>
      </p:pic>
    </p:spTree>
    <p:extLst>
      <p:ext uri="{BB962C8B-B14F-4D97-AF65-F5344CB8AC3E}">
        <p14:creationId xmlns:p14="http://schemas.microsoft.com/office/powerpoint/2010/main" val="1190178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AI in Medicine</a:t>
            </a:r>
          </a:p>
        </p:txBody>
      </p:sp>
      <p:sp>
        <p:nvSpPr>
          <p:cNvPr id="13" name="Rectangle 12"/>
          <p:cNvSpPr/>
          <p:nvPr/>
        </p:nvSpPr>
        <p:spPr>
          <a:xfrm>
            <a:off x="5349240" y="730063"/>
            <a:ext cx="6642894" cy="370965"/>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5349239" y="1228967"/>
            <a:ext cx="6642893" cy="3221113"/>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could doctors use machine learning to aid early diagnosis of knee osteoarthritis?</a:t>
            </a:r>
          </a:p>
          <a:p>
            <a:pPr algn="ctr"/>
            <a:endParaRPr lang="en-GB" u="sng" dirty="0">
              <a:solidFill>
                <a:schemeClr val="tx1"/>
              </a:solidFill>
              <a:latin typeface="+mj-lt"/>
            </a:endParaRPr>
          </a:p>
          <a:p>
            <a:pPr algn="ctr"/>
            <a:r>
              <a:rPr lang="en-GB" dirty="0">
                <a:solidFill>
                  <a:schemeClr val="tx1"/>
                </a:solidFill>
                <a:latin typeface="+mj-lt"/>
              </a:rPr>
              <a:t>Knee Cartilage is the root cause of this problem. Machine learning could be used to take computer generated images of the knee cartilage which can focus on trying to find patterns. It can use these images to indicate presence (diffusion) of water in the cartilage. This suggests that the cartilage is weakening and the computer will then be able to identify this much earlier than a human. This is because our eyes cannot always detect subtle detail whereas an algorithm can and do so with a high degree of accuracy. </a:t>
            </a: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5349239" y="4578019"/>
            <a:ext cx="6642893" cy="2142821"/>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one benefit and one drawback to the continued use of machine learning to help with early diagnosis.</a:t>
            </a:r>
          </a:p>
          <a:p>
            <a:pPr algn="ctr"/>
            <a:endParaRPr lang="en-GB" u="sng" dirty="0">
              <a:solidFill>
                <a:schemeClr val="tx1"/>
              </a:solidFill>
              <a:latin typeface="+mj-lt"/>
            </a:endParaRPr>
          </a:p>
          <a:p>
            <a:pPr algn="ctr"/>
            <a:r>
              <a:rPr lang="en-GB" dirty="0">
                <a:solidFill>
                  <a:schemeClr val="tx1"/>
                </a:solidFill>
                <a:latin typeface="+mj-lt"/>
              </a:rPr>
              <a:t>One benefit is that the more data that is fed into the machine, the more accurate the diagnosis will be. It will improve with experience.</a:t>
            </a:r>
          </a:p>
          <a:p>
            <a:pPr algn="ctr"/>
            <a:r>
              <a:rPr lang="en-GB" dirty="0">
                <a:solidFill>
                  <a:schemeClr val="tx1"/>
                </a:solidFill>
                <a:latin typeface="+mj-lt"/>
              </a:rPr>
              <a:t>One drawback is that it can take up a considerable amount of time and resources to collect and feed all this data into the machine. </a:t>
            </a: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11" name="Rectangle 10">
            <a:extLst>
              <a:ext uri="{FF2B5EF4-FFF2-40B4-BE49-F238E27FC236}">
                <a16:creationId xmlns:a16="http://schemas.microsoft.com/office/drawing/2014/main" id="{837244B0-EDEE-4A62-93BF-41D6765DBBBE}"/>
              </a:ext>
            </a:extLst>
          </p:cNvPr>
          <p:cNvSpPr/>
          <p:nvPr/>
        </p:nvSpPr>
        <p:spPr>
          <a:xfrm>
            <a:off x="199866" y="730063"/>
            <a:ext cx="4627245" cy="20893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Knee osteoarthritis</a:t>
            </a:r>
          </a:p>
          <a:p>
            <a:pPr algn="ctr"/>
            <a:r>
              <a:rPr lang="en-GB" dirty="0">
                <a:solidFill>
                  <a:schemeClr val="tx1"/>
                </a:solidFill>
                <a:latin typeface="+mj-lt"/>
              </a:rPr>
              <a:t>This occurs when the cartilage in the knee gradually wears away which means the joints (bones) end up rubbing together, as seen below. The problem with this is that this cannot be diagnosed until the damage occurs, meaning it’s too late.</a:t>
            </a:r>
          </a:p>
        </p:txBody>
      </p:sp>
      <p:pic>
        <p:nvPicPr>
          <p:cNvPr id="3" name="Picture 2">
            <a:extLst>
              <a:ext uri="{FF2B5EF4-FFF2-40B4-BE49-F238E27FC236}">
                <a16:creationId xmlns:a16="http://schemas.microsoft.com/office/drawing/2014/main" id="{33F269AB-8BCB-498C-8349-9F0B2BB0EBEA}"/>
              </a:ext>
            </a:extLst>
          </p:cNvPr>
          <p:cNvPicPr>
            <a:picLocks noChangeAspect="1"/>
          </p:cNvPicPr>
          <p:nvPr/>
        </p:nvPicPr>
        <p:blipFill>
          <a:blip r:embed="rId3"/>
          <a:stretch>
            <a:fillRect/>
          </a:stretch>
        </p:blipFill>
        <p:spPr>
          <a:xfrm>
            <a:off x="199866" y="3033816"/>
            <a:ext cx="4627245" cy="3455010"/>
          </a:xfrm>
          <a:prstGeom prst="rect">
            <a:avLst/>
          </a:prstGeom>
        </p:spPr>
      </p:pic>
    </p:spTree>
    <p:extLst>
      <p:ext uri="{BB962C8B-B14F-4D97-AF65-F5344CB8AC3E}">
        <p14:creationId xmlns:p14="http://schemas.microsoft.com/office/powerpoint/2010/main" val="1130206454"/>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1163</Words>
  <Application>Microsoft Office PowerPoint</Application>
  <PresentationFormat>Widescreen</PresentationFormat>
  <Paragraphs>89</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2021-09-20T19:33:52Z</dcterms:modified>
</cp:coreProperties>
</file>